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</p:sldMasterIdLst>
  <p:sldIdLst>
    <p:sldId id="256" r:id="rId2"/>
    <p:sldId id="268" r:id="rId3"/>
    <p:sldId id="267" r:id="rId4"/>
    <p:sldId id="277" r:id="rId5"/>
    <p:sldId id="278" r:id="rId6"/>
    <p:sldId id="279" r:id="rId7"/>
    <p:sldId id="280" r:id="rId8"/>
    <p:sldId id="281" r:id="rId9"/>
    <p:sldId id="282" r:id="rId10"/>
    <p:sldId id="287" r:id="rId11"/>
    <p:sldId id="286" r:id="rId12"/>
    <p:sldId id="285" r:id="rId13"/>
    <p:sldId id="283" r:id="rId14"/>
    <p:sldId id="258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189390"/>
    <a:srgbClr val="20C2C2"/>
    <a:srgbClr val="88EEEC"/>
    <a:srgbClr val="FBB62D"/>
    <a:srgbClr val="9AF0EE"/>
    <a:srgbClr val="005A7E"/>
    <a:srgbClr val="C5700A"/>
    <a:srgbClr val="4A2B0E"/>
    <a:srgbClr val="1D120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84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-6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549082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D2016556-29AD-44B1-8A1C-ABE338D926E3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ransition spd="slow">
    <p:wipe/>
  </p:transition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190875" y="3571875"/>
            <a:ext cx="5953125" cy="3122613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  <a:endParaRPr lang="ru-RU" b="1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ddu257.minskedu.gov.by/files/00246/obj/120/109243/ico/2017_08_11-013-02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9010"/>
            <a:ext cx="915587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98467" y="1104314"/>
            <a:ext cx="762395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i="1" spc="50" dirty="0">
              <a:ln w="0"/>
              <a:solidFill>
                <a:schemeClr val="bg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i="1" spc="50" dirty="0" smtClean="0">
                <a:ln w="0"/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Изменения </a:t>
            </a:r>
            <a:r>
              <a:rPr lang="ru-RU" sz="3600" b="1" i="1" spc="50" dirty="0">
                <a:ln w="0"/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3600" b="1" i="1" spc="50" dirty="0" smtClean="0">
                <a:ln w="0"/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содержании</a:t>
            </a:r>
          </a:p>
          <a:p>
            <a:pPr algn="ctr"/>
            <a:r>
              <a:rPr lang="ru-RU" sz="3600" b="1" i="1" spc="50" dirty="0" smtClean="0">
                <a:ln w="0"/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рабочих программ НОО</a:t>
            </a:r>
            <a:endParaRPr lang="ru-RU" sz="3600" b="1" i="1" spc="50" dirty="0">
              <a:ln w="0"/>
              <a:solidFill>
                <a:schemeClr val="bg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i="1" spc="50" dirty="0">
                <a:ln w="0"/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учебного предмета «Физическая культура» </a:t>
            </a:r>
            <a:endParaRPr lang="ru-RU" sz="3600" b="1" i="1" dirty="0">
              <a:solidFill>
                <a:schemeClr val="bg1"/>
              </a:solidFill>
              <a:latin typeface="+mj-lt"/>
            </a:endParaRPr>
          </a:p>
          <a:p>
            <a:pPr algn="ctr"/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67952" y="4241409"/>
            <a:ext cx="4881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                          (для 1-4 классов образовательных организаций) 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0431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</a:t>
            </a:r>
            <a:r>
              <a:rPr kumimoji="0" lang="ru-RU" sz="2400" b="1" i="0" u="none" strike="noStrike" kern="1200" cap="none" spc="50" normalizeH="0" baseline="0" noProof="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kumimoji="0" lang="ru-RU" sz="24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0000"/>
                </a:solidFill>
                <a:latin typeface="Arial Narrow"/>
              </a:rPr>
              <a:t>Легкая атлетика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endParaRPr lang="ru-RU" b="1" noProof="0" dirty="0" smtClean="0">
              <a:solidFill>
                <a:srgbClr val="000000"/>
              </a:solidFill>
              <a:latin typeface="Arial Narrow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1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класс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Равномерная ходьба и равномерный бег</a:t>
            </a:r>
            <a:r>
              <a:rPr lang="ru-RU" sz="1600" b="1" dirty="0" smtClean="0">
                <a:solidFill>
                  <a:srgbClr val="000000"/>
                </a:solidFill>
              </a:rPr>
              <a:t>. Прыжки в длину и высоту с места толчком двумя ногами, в высоту с прямого разбега. </a:t>
            </a:r>
          </a:p>
          <a:p>
            <a:pPr lvl="0"/>
            <a:r>
              <a:rPr lang="ru-RU" sz="1600" b="1" dirty="0" smtClean="0">
                <a:solidFill>
                  <a:srgbClr val="C00000"/>
                </a:solidFill>
              </a:rPr>
              <a:t>                                                                                         2 класс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</a:rPr>
              <a:t> Правила поведения на занятиях лёгкой атлетикой. Броски малого мяча в неподвижную мишень разными способами из положения стоя, сидя и лёжа. Разнообразные сложно-координированные прыжки толчком одной ногой и двумя ногами с места, в движении в разных направлениях, с разной амплитудой и траекторией полёта. Прыжок в высоту с прямого разбега. </a:t>
            </a:r>
            <a:r>
              <a:rPr lang="ru-RU" sz="1600" b="1" dirty="0" smtClean="0">
                <a:solidFill>
                  <a:srgbClr val="C00000"/>
                </a:solidFill>
              </a:rPr>
              <a:t>Ходьба по гимнастической скамейке с изменением скорости и направления движения. Беговые сложно-координационные упражнения: ускорения из разных исходных положений, змейкой, по кругу, </a:t>
            </a:r>
            <a:r>
              <a:rPr lang="ru-RU" sz="1600" b="1" dirty="0" err="1" smtClean="0">
                <a:solidFill>
                  <a:srgbClr val="C00000"/>
                </a:solidFill>
              </a:rPr>
              <a:t>обеганием</a:t>
            </a:r>
            <a:r>
              <a:rPr lang="ru-RU" sz="1600" b="1" dirty="0" smtClean="0">
                <a:solidFill>
                  <a:srgbClr val="C00000"/>
                </a:solidFill>
              </a:rPr>
              <a:t> предметов, с преодолением небольших препятствий.</a:t>
            </a:r>
          </a:p>
          <a:p>
            <a:pPr lvl="0"/>
            <a:r>
              <a:rPr lang="ru-RU" sz="1600" b="1" i="1" dirty="0" smtClean="0">
                <a:solidFill>
                  <a:srgbClr val="C00000"/>
                </a:solidFill>
              </a:rPr>
              <a:t>                                                                                      3 класс</a:t>
            </a:r>
          </a:p>
          <a:p>
            <a:pPr lvl="0"/>
            <a:r>
              <a:rPr lang="ru-RU" sz="1600" b="1" i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</a:rPr>
              <a:t>Прыжок в длину с разбега, способом согнув ноги. Броски набивного мяча из-за головы в положении сидя и стоя на месте. </a:t>
            </a:r>
            <a:r>
              <a:rPr lang="ru-RU" sz="1600" b="1" dirty="0" smtClean="0">
                <a:solidFill>
                  <a:srgbClr val="C00000"/>
                </a:solidFill>
              </a:rPr>
              <a:t>Беговые упражнения скоростной и координационной направленности: челночный бег, бег с преодолением препятствий, с ускорением и торможением, максимальной скоростью на дистанции 30 м.</a:t>
            </a:r>
          </a:p>
          <a:p>
            <a:pPr lvl="0"/>
            <a:r>
              <a:rPr lang="ru-RU" sz="1600" b="1" dirty="0" smtClean="0">
                <a:solidFill>
                  <a:srgbClr val="FF0000"/>
                </a:solidFill>
              </a:rPr>
              <a:t>                                                                                        </a:t>
            </a:r>
            <a:r>
              <a:rPr lang="ru-RU" sz="1600" b="1" dirty="0" smtClean="0">
                <a:solidFill>
                  <a:srgbClr val="C00000"/>
                </a:solidFill>
              </a:rPr>
              <a:t>4 класс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</a:rPr>
              <a:t>Предупреждение </a:t>
            </a:r>
            <a:r>
              <a:rPr lang="ru-RU" sz="1600" b="1" dirty="0">
                <a:solidFill>
                  <a:srgbClr val="000000"/>
                </a:solidFill>
              </a:rPr>
              <a:t>травматизма во время выполнения </a:t>
            </a:r>
            <a:r>
              <a:rPr lang="ru-RU" sz="1600" b="1" dirty="0" smtClean="0">
                <a:solidFill>
                  <a:srgbClr val="000000"/>
                </a:solidFill>
              </a:rPr>
              <a:t>л</a:t>
            </a:r>
            <a:r>
              <a:rPr lang="en-US" sz="1600" b="1" dirty="0" smtClean="0">
                <a:solidFill>
                  <a:srgbClr val="000000"/>
                </a:solidFill>
              </a:rPr>
              <a:t>/</a:t>
            </a:r>
            <a:r>
              <a:rPr lang="ru-RU" sz="1600" b="1" dirty="0" smtClean="0">
                <a:solidFill>
                  <a:srgbClr val="000000"/>
                </a:solidFill>
              </a:rPr>
              <a:t>упражнений</a:t>
            </a:r>
            <a:r>
              <a:rPr lang="ru-RU" sz="1600" b="1" dirty="0">
                <a:solidFill>
                  <a:srgbClr val="000000"/>
                </a:solidFill>
              </a:rPr>
              <a:t>. Прыжок в высоту с разбега перешагиванием. </a:t>
            </a:r>
            <a:r>
              <a:rPr lang="ru-RU" sz="1600" b="1" dirty="0">
                <a:solidFill>
                  <a:srgbClr val="C00000"/>
                </a:solidFill>
              </a:rPr>
              <a:t>Технические действия при беге по легкоатлетической дистанции: низкий старт, стартовое ускорение, финиширование</a:t>
            </a:r>
            <a:r>
              <a:rPr lang="ru-RU" sz="1600" b="1" dirty="0">
                <a:solidFill>
                  <a:srgbClr val="000000"/>
                </a:solidFill>
              </a:rPr>
              <a:t>. Метание малого мяча на дальность стоя на месте.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835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</a:t>
            </a:r>
            <a:r>
              <a:rPr kumimoji="0" lang="ru-RU" sz="2400" b="1" i="0" u="none" strike="noStrike" kern="1200" cap="none" spc="50" normalizeH="0" baseline="0" noProof="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kumimoji="0" lang="ru-RU" sz="24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  <a:latin typeface="Arial Narrow"/>
              </a:rPr>
              <a:t>Л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ыжная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подготовка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lvl="0"/>
            <a:endParaRPr lang="ru-RU" sz="1600" b="1" dirty="0" smtClean="0">
              <a:solidFill>
                <a:srgbClr val="FF0000"/>
              </a:solidFill>
            </a:endParaRPr>
          </a:p>
          <a:p>
            <a:r>
              <a:rPr lang="ru-RU" sz="1600" b="1" dirty="0" smtClean="0">
                <a:solidFill>
                  <a:srgbClr val="FF0000"/>
                </a:solidFill>
              </a:rPr>
              <a:t>                                                                                  </a:t>
            </a:r>
            <a:r>
              <a:rPr lang="ru-RU" sz="1600" b="1" dirty="0" smtClean="0">
                <a:solidFill>
                  <a:srgbClr val="C00000"/>
                </a:solidFill>
              </a:rPr>
              <a:t>1 класс </a:t>
            </a:r>
          </a:p>
          <a:p>
            <a:r>
              <a:rPr lang="ru-RU" sz="1600" b="1" dirty="0" smtClean="0">
                <a:solidFill>
                  <a:srgbClr val="000000"/>
                </a:solidFill>
              </a:rPr>
              <a:t>Переноска лыж к месту занятия. Основная стойка лыжника. Передвижение на лыжах ступающим шагом (без палок). Передвижение на лыжах скользящим шагом (без палок).</a:t>
            </a:r>
          </a:p>
          <a:p>
            <a:endParaRPr lang="ru-RU" sz="1600" b="1" dirty="0" smtClean="0">
              <a:solidFill>
                <a:srgbClr val="000000"/>
              </a:solidFill>
            </a:endParaRPr>
          </a:p>
          <a:p>
            <a:pPr lvl="0"/>
            <a:r>
              <a:rPr lang="ru-RU" sz="1600" b="1" dirty="0" smtClean="0">
                <a:solidFill>
                  <a:srgbClr val="C00000"/>
                </a:solidFill>
              </a:rPr>
              <a:t>                                                                                   2 класс 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</a:rPr>
              <a:t>Правила поведения на занятиях лыжной подготовкой. Упражнения на лыжах: передвижение </a:t>
            </a:r>
            <a:r>
              <a:rPr lang="ru-RU" sz="1600" b="1" dirty="0" err="1" smtClean="0">
                <a:solidFill>
                  <a:srgbClr val="000000"/>
                </a:solidFill>
              </a:rPr>
              <a:t>двухшажным</a:t>
            </a:r>
            <a:r>
              <a:rPr lang="ru-RU" sz="1600" b="1" dirty="0" smtClean="0">
                <a:solidFill>
                  <a:srgbClr val="000000"/>
                </a:solidFill>
              </a:rPr>
              <a:t> попеременным ходом, спуск с небольшого склона в основной стойке, торможение лыжными палками на учебной трассе и падением на бок во время спуска.</a:t>
            </a:r>
          </a:p>
          <a:p>
            <a:pPr lvl="0"/>
            <a:endParaRPr lang="ru-RU" sz="1600" b="1" dirty="0" smtClean="0">
              <a:solidFill>
                <a:srgbClr val="000000"/>
              </a:solidFill>
            </a:endParaRP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                                                                              3 класс</a:t>
            </a:r>
          </a:p>
          <a:p>
            <a:r>
              <a:rPr lang="ru-RU" sz="1600" b="1" i="1" dirty="0" smtClean="0">
                <a:solidFill>
                  <a:srgbClr val="000000"/>
                </a:solidFill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</a:rPr>
              <a:t>Передвижение одновременным </a:t>
            </a:r>
            <a:r>
              <a:rPr lang="ru-RU" sz="1600" b="1" dirty="0" err="1" smtClean="0">
                <a:solidFill>
                  <a:srgbClr val="000000"/>
                </a:solidFill>
              </a:rPr>
              <a:t>двухшажным</a:t>
            </a:r>
            <a:r>
              <a:rPr lang="ru-RU" sz="1600" b="1" dirty="0" smtClean="0">
                <a:solidFill>
                  <a:srgbClr val="000000"/>
                </a:solidFill>
              </a:rPr>
              <a:t> ходом. Упражнения в поворотах на лыжах переступанием стоя на месте и в движении. Торможение плугом.</a:t>
            </a:r>
            <a:r>
              <a:rPr lang="ru-RU" sz="1600" b="1" i="1" dirty="0" smtClean="0">
                <a:solidFill>
                  <a:srgbClr val="FF0000"/>
                </a:solidFill>
              </a:rPr>
              <a:t> 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lvl="0"/>
            <a:endParaRPr lang="ru-RU" sz="1600" b="1" dirty="0" smtClean="0">
              <a:solidFill>
                <a:srgbClr val="FF0000"/>
              </a:solidFill>
            </a:endParaRPr>
          </a:p>
          <a:p>
            <a:pPr lvl="0"/>
            <a:r>
              <a:rPr lang="ru-RU" sz="1600" b="1" dirty="0" smtClean="0">
                <a:solidFill>
                  <a:srgbClr val="FF0000"/>
                </a:solidFill>
              </a:rPr>
              <a:t>                                                                                  </a:t>
            </a:r>
            <a:r>
              <a:rPr lang="ru-RU" sz="1600" b="1" dirty="0" smtClean="0">
                <a:solidFill>
                  <a:srgbClr val="C00000"/>
                </a:solidFill>
              </a:rPr>
              <a:t>4 класс</a:t>
            </a:r>
          </a:p>
          <a:p>
            <a:pPr lvl="0"/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0000"/>
                </a:solidFill>
              </a:rPr>
              <a:t>Предупреждение травматизма во время занятий лыжной подготовкой. Упражнения в передвижении на лыжах одновременным одношажным ходом.</a:t>
            </a:r>
          </a:p>
          <a:p>
            <a:pPr lvl="0"/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835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</a:t>
            </a:r>
            <a:r>
              <a:rPr kumimoji="0" lang="ru-RU" sz="2400" b="1" i="0" u="none" strike="noStrike" kern="1200" cap="none" spc="50" normalizeH="0" baseline="0" noProof="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kumimoji="0" lang="ru-RU" sz="24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lvl="0"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Подвижные и спортивные игры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 </a:t>
            </a:r>
          </a:p>
          <a:p>
            <a:pPr lvl="0"/>
            <a:r>
              <a:rPr lang="ru-RU" sz="1600" b="1" dirty="0" smtClean="0">
                <a:solidFill>
                  <a:srgbClr val="C00000"/>
                </a:solidFill>
              </a:rPr>
              <a:t>                                                                                         1 класс</a:t>
            </a:r>
          </a:p>
          <a:p>
            <a:pPr lvl="0"/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</a:rPr>
              <a:t>Подвижные и спортивные игры: Считалки для самостоятельной организации подвижных игр.</a:t>
            </a:r>
          </a:p>
          <a:p>
            <a:pPr lvl="0" algn="ctr">
              <a:defRPr/>
            </a:pPr>
            <a:endParaRPr lang="ru-RU" sz="1600" b="1" dirty="0" smtClean="0">
              <a:solidFill>
                <a:srgbClr val="000000"/>
              </a:solidFill>
            </a:endParaRPr>
          </a:p>
          <a:p>
            <a:pPr lvl="0"/>
            <a:r>
              <a:rPr lang="ru-RU" sz="1600" b="1" dirty="0" smtClean="0">
                <a:solidFill>
                  <a:srgbClr val="C00000"/>
                </a:solidFill>
              </a:rPr>
              <a:t>                                                                                          2 класс  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</a:rPr>
              <a:t>Подвижные игры: Подвижные игры с техническими приёмами спортивных игр (баскетбол, футбол).</a:t>
            </a:r>
          </a:p>
          <a:p>
            <a:r>
              <a:rPr lang="ru-RU" sz="1600" b="1" i="1" dirty="0" smtClean="0">
                <a:solidFill>
                  <a:srgbClr val="C00000"/>
                </a:solidFill>
              </a:rPr>
              <a:t>                                                                                          3 класс </a:t>
            </a:r>
          </a:p>
          <a:p>
            <a:r>
              <a:rPr lang="ru-RU" sz="1600" b="1" i="1" dirty="0" smtClean="0">
                <a:solidFill>
                  <a:schemeClr val="bg1"/>
                </a:solidFill>
              </a:rPr>
              <a:t>Подвижные </a:t>
            </a:r>
            <a:r>
              <a:rPr lang="ru-RU" sz="1600" b="1" dirty="0" smtClean="0">
                <a:solidFill>
                  <a:srgbClr val="000000"/>
                </a:solidFill>
              </a:rPr>
              <a:t>игры на точность движений с приёмами спортивных игр и лыжной подготовки. </a:t>
            </a:r>
            <a:r>
              <a:rPr lang="ru-RU" sz="1600" b="1" dirty="0" smtClean="0">
                <a:solidFill>
                  <a:srgbClr val="C00000"/>
                </a:solidFill>
              </a:rPr>
              <a:t>Баскетбол:</a:t>
            </a:r>
            <a:r>
              <a:rPr lang="ru-RU" sz="1600" b="1" dirty="0" smtClean="0">
                <a:solidFill>
                  <a:srgbClr val="000000"/>
                </a:solidFill>
              </a:rPr>
              <a:t> ведение баскетбольного мяча, ловля и передача баскетбольного мяча. </a:t>
            </a:r>
            <a:r>
              <a:rPr lang="ru-RU" sz="1600" b="1" dirty="0" smtClean="0">
                <a:solidFill>
                  <a:srgbClr val="C00000"/>
                </a:solidFill>
              </a:rPr>
              <a:t>Волейбол:</a:t>
            </a:r>
            <a:r>
              <a:rPr lang="ru-RU" sz="1600" b="1" dirty="0" smtClean="0">
                <a:solidFill>
                  <a:srgbClr val="000000"/>
                </a:solidFill>
              </a:rPr>
              <a:t> прямая нижняя подача, приём и передача мяча снизу двумя руками на месте и в движении. </a:t>
            </a:r>
            <a:r>
              <a:rPr lang="ru-RU" sz="1600" b="1" dirty="0" smtClean="0">
                <a:solidFill>
                  <a:srgbClr val="C00000"/>
                </a:solidFill>
              </a:rPr>
              <a:t>Футбол:</a:t>
            </a:r>
            <a:r>
              <a:rPr lang="ru-RU" sz="1600" b="1" dirty="0" smtClean="0">
                <a:solidFill>
                  <a:srgbClr val="000000"/>
                </a:solidFill>
              </a:rPr>
              <a:t> ведение футбольного мяча, удар по неподвижному футбольному мячу.</a:t>
            </a:r>
          </a:p>
          <a:p>
            <a:pPr lvl="0"/>
            <a:r>
              <a:rPr lang="ru-RU" sz="1600" b="1" dirty="0" smtClean="0">
                <a:solidFill>
                  <a:srgbClr val="C00000"/>
                </a:solidFill>
              </a:rPr>
              <a:t>                                                                                           4 класс 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</a:rPr>
              <a:t>Предупреждение травматизма на занятиях подвижными играми. Подвижные игры общефизической подготовки. </a:t>
            </a:r>
            <a:r>
              <a:rPr lang="ru-RU" sz="1600" b="1" dirty="0" smtClean="0">
                <a:solidFill>
                  <a:srgbClr val="C00000"/>
                </a:solidFill>
              </a:rPr>
              <a:t>Волейбол:</a:t>
            </a:r>
            <a:r>
              <a:rPr lang="ru-RU" sz="1600" b="1" dirty="0" smtClean="0">
                <a:solidFill>
                  <a:srgbClr val="000000"/>
                </a:solidFill>
              </a:rPr>
              <a:t> нижняя боковая подача, приём и передача мяча сверху, выполнение освоенных технических действий в условиях игровой деятельности. </a:t>
            </a:r>
            <a:r>
              <a:rPr lang="ru-RU" sz="1600" b="1" dirty="0" smtClean="0">
                <a:solidFill>
                  <a:srgbClr val="C00000"/>
                </a:solidFill>
              </a:rPr>
              <a:t>Баскетбол:</a:t>
            </a:r>
            <a:r>
              <a:rPr lang="ru-RU" sz="1600" b="1" dirty="0" smtClean="0">
                <a:solidFill>
                  <a:srgbClr val="000000"/>
                </a:solidFill>
              </a:rPr>
              <a:t> бросок мяча двумя руками от груди с места, выполнение освоенных технических действий в условиях игровой деятельности. </a:t>
            </a:r>
            <a:r>
              <a:rPr lang="ru-RU" sz="1600" b="1" dirty="0" smtClean="0">
                <a:solidFill>
                  <a:srgbClr val="C00000"/>
                </a:solidFill>
              </a:rPr>
              <a:t>Футбол:</a:t>
            </a:r>
            <a:r>
              <a:rPr lang="ru-RU" sz="1600" b="1" dirty="0" smtClean="0">
                <a:solidFill>
                  <a:srgbClr val="000000"/>
                </a:solidFill>
              </a:rPr>
              <a:t> остановки катящегося мяча внутренней стороной стопы, выполнение освоенных технических действий в условиях игровой деятельности.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.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835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-194555" y="31439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Прикладно</a:t>
            </a:r>
            <a:r>
              <a:rPr lang="ru-RU" sz="24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-ориентированная физическая культура</a:t>
            </a: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lvl="0" algn="ctr"/>
            <a:r>
              <a:rPr lang="ru-RU" sz="1600" b="1" dirty="0" err="1" smtClean="0">
                <a:solidFill>
                  <a:srgbClr val="000000"/>
                </a:solidFill>
              </a:rPr>
              <a:t>Прикладно</a:t>
            </a:r>
            <a:r>
              <a:rPr lang="ru-RU" sz="1600" b="1" dirty="0" smtClean="0">
                <a:solidFill>
                  <a:srgbClr val="000000"/>
                </a:solidFill>
              </a:rPr>
              <a:t> –</a:t>
            </a:r>
            <a:r>
              <a:rPr lang="ru-RU" sz="1600" b="1" dirty="0" err="1" smtClean="0">
                <a:solidFill>
                  <a:srgbClr val="000000"/>
                </a:solidFill>
              </a:rPr>
              <a:t>оринтированная</a:t>
            </a:r>
            <a:r>
              <a:rPr lang="ru-RU" sz="1600" b="1" dirty="0" smtClean="0">
                <a:solidFill>
                  <a:srgbClr val="000000"/>
                </a:solidFill>
              </a:rPr>
              <a:t>  физическая культура</a:t>
            </a:r>
            <a:endParaRPr lang="ru-RU" sz="1600" b="1" dirty="0">
              <a:solidFill>
                <a:srgbClr val="000000"/>
              </a:solidFill>
            </a:endParaRP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1 класс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Развитие основных физических качеств средствами спортивных и подвижных игр. Подготовка к выполнению нормативных требований комплекса ГТО.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2 класс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Подготовка к соревнованиям по комплексу ГТО. Развитие основных физических качеств средствами подвижных и спортивных игр.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 3 класс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Развитие основных физических качеств средствами базовых видов спорта. Подготовка к выполнению нормативных требований комплекса ГТО.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4 класс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Упражнения физической подготовки на развитие основных физических качеств. Подготовка к выполнению нормативных требований комплекса ГТО..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pic>
        <p:nvPicPr>
          <p:cNvPr id="6" name="Рисунок 5" descr="43Y58PICWr8gxrc958PIC6Xey_PIC2018.png">
            <a:extLst>
              <a:ext uri="{FF2B5EF4-FFF2-40B4-BE49-F238E27FC236}">
                <a16:creationId xmlns:a16="http://schemas.microsoft.com/office/drawing/2014/main" xmlns="" id="{85874B3A-A020-4DE1-9D96-ACEC37DD320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t="35671" r="49537" b="32641"/>
          <a:stretch>
            <a:fillRect/>
          </a:stretch>
        </p:blipFill>
        <p:spPr>
          <a:xfrm>
            <a:off x="5675908" y="4754641"/>
            <a:ext cx="2467992" cy="207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6929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15359" y="-95000"/>
            <a:ext cx="7062918" cy="1062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 </a:t>
            </a:r>
            <a:endParaRPr kumimoji="0" lang="ru-RU" sz="32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863938" y="4678879"/>
            <a:ext cx="2196936" cy="2131618"/>
          </a:xfrm>
          <a:prstGeom prst="rect">
            <a:avLst/>
          </a:prstGeom>
        </p:spPr>
      </p:pic>
      <p:pic>
        <p:nvPicPr>
          <p:cNvPr id="6" name="Picture 6" descr="IMG_3160">
            <a:extLst>
              <a:ext uri="{FF2B5EF4-FFF2-40B4-BE49-F238E27FC236}">
                <a16:creationId xmlns:a16="http://schemas.microsoft.com/office/drawing/2014/main" xmlns="" id="{17D59840-884F-48A0-92CC-8845341A2D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2083" t="15105" r="30952" b="13077"/>
          <a:stretch/>
        </p:blipFill>
        <p:spPr bwMode="auto">
          <a:xfrm>
            <a:off x="184451" y="967601"/>
            <a:ext cx="2675276" cy="346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6" descr="https://imo2.my-shop.ru/products403/4022791/cover.jpg/500-0">
            <a:extLst>
              <a:ext uri="{FF2B5EF4-FFF2-40B4-BE49-F238E27FC236}">
                <a16:creationId xmlns:a16="http://schemas.microsoft.com/office/drawing/2014/main" xmlns="" id="{1C03BAA3-9A71-444D-9D8B-A88531072C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7875CF4-AFD6-4108-9615-BED9A3AB6BE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5030" y="967601"/>
            <a:ext cx="2773729" cy="36003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79BA2FA-EF86-4C32-8C81-4CA369D22317}"/>
              </a:ext>
            </a:extLst>
          </p:cNvPr>
          <p:cNvSpPr/>
          <p:nvPr/>
        </p:nvSpPr>
        <p:spPr>
          <a:xfrm>
            <a:off x="1272676" y="99671"/>
            <a:ext cx="680560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8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Методическое обеспечение образовательного процесса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D857E8F-38B6-4EF8-8C06-27E2DF9D5EF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6412" y="1162272"/>
            <a:ext cx="2474540" cy="33406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8759CA0-1B97-4262-A4DB-A1203246504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81" y="4150694"/>
            <a:ext cx="2328308" cy="27073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9B47063-E02E-4A69-B64D-66BDA60F5AB8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46818" y="4078329"/>
            <a:ext cx="2328308" cy="277272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3C7A474-7550-4CD5-8D6D-121988E21A9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49392" y="4027941"/>
            <a:ext cx="2500625" cy="284896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DDBB280-2301-411F-8CA1-82D99EEFC3A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l="12851" r="11787"/>
          <a:stretch/>
        </p:blipFill>
        <p:spPr>
          <a:xfrm>
            <a:off x="6875126" y="4111447"/>
            <a:ext cx="2196937" cy="277272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Banner-children-.png"/>
          <p:cNvPicPr>
            <a:picLocks noChangeAspect="1"/>
          </p:cNvPicPr>
          <p:nvPr/>
        </p:nvPicPr>
        <p:blipFill>
          <a:blip r:embed="rId2" cstate="print"/>
          <a:srcRect l="1039" t="14878" b="14784"/>
          <a:stretch>
            <a:fillRect/>
          </a:stretch>
        </p:blipFill>
        <p:spPr>
          <a:xfrm>
            <a:off x="979721" y="1833894"/>
            <a:ext cx="7267690" cy="36529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1891" y="156789"/>
            <a:ext cx="7802094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2660D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Благодарю за внимание!</a:t>
            </a:r>
          </a:p>
        </p:txBody>
      </p:sp>
      <p:pic>
        <p:nvPicPr>
          <p:cNvPr id="7" name="Рисунок 6" descr="PNGPIX-COM-Arrow-PNG-Transparent-Image-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51288">
            <a:off x="381520" y="1049186"/>
            <a:ext cx="2685598" cy="1342799"/>
          </a:xfrm>
          <a:prstGeom prst="rect">
            <a:avLst/>
          </a:prstGeom>
        </p:spPr>
      </p:pic>
      <p:pic>
        <p:nvPicPr>
          <p:cNvPr id="10" name="Рисунок 9" descr="apple-png-files-252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17079" y="2732466"/>
            <a:ext cx="1460665" cy="176407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567" t="5541" r="22521" b="73853"/>
          <a:stretch>
            <a:fillRect/>
          </a:stretch>
        </p:blipFill>
        <p:spPr>
          <a:xfrm>
            <a:off x="6311883" y="451262"/>
            <a:ext cx="1050817" cy="96190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6259" y="23750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endParaRPr lang="ru-RU" sz="2800" b="1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9983328"/>
              </p:ext>
            </p:extLst>
          </p:nvPr>
        </p:nvGraphicFramePr>
        <p:xfrm>
          <a:off x="1" y="23750"/>
          <a:ext cx="9144000" cy="633864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569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50" normalizeH="0" baseline="0" noProof="0" dirty="0">
                          <a:ln w="0"/>
                          <a:solidFill>
                            <a:srgbClr val="FFFF00"/>
                          </a:solidFill>
                          <a:effectLst>
                            <a:innerShdw blurRad="63500" dist="50800" dir="13500000">
                              <a:srgbClr val="000000">
                                <a:alpha val="50000"/>
                              </a:srgbClr>
                            </a:innerShdw>
                          </a:effectLst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Учебные разделы и модули на уровне НОО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00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Знание </a:t>
                      </a: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физической культуре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93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Способы </a:t>
                      </a:r>
                      <a:r>
                        <a:rPr lang="ru-RU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самостоятельной деятельности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5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Физическое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совершенствование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Оздоровительная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физическая культура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11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Спортивно-оздоровительная физическая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культура</a:t>
                      </a:r>
                      <a:r>
                        <a:rPr lang="en-US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indent="-3429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- гимнастика с основами акробатики</a:t>
                      </a:r>
                    </a:p>
                    <a:p>
                      <a:pPr marL="342900" indent="-3429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легкая атлетика</a:t>
                      </a:r>
                    </a:p>
                    <a:p>
                      <a:pPr marL="342900" indent="-3429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- лыжная подготовка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- плавательная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подготовка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indent="-3429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- подвижные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 с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портивные игры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45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Прикладно-ориентированная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физическая культура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916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12" name="Рисунок 11" descr="girl_04.gif">
            <a:extLst>
              <a:ext uri="{FF2B5EF4-FFF2-40B4-BE49-F238E27FC236}">
                <a16:creationId xmlns:a16="http://schemas.microsoft.com/office/drawing/2014/main" xmlns="" id="{BA532111-893C-4EA2-8536-C69075A53D3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35140" y="1581369"/>
            <a:ext cx="2434441" cy="446686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6259" y="23750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8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Знания о физической культуре </a:t>
            </a: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893556"/>
            <a:ext cx="9144000" cy="5964444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460845" y="1527245"/>
            <a:ext cx="82828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Обновленный ФГОС </a:t>
            </a:r>
          </a:p>
          <a:p>
            <a:r>
              <a:rPr lang="ru-RU" dirty="0">
                <a:solidFill>
                  <a:schemeClr val="bg1"/>
                </a:solidFill>
              </a:rPr>
              <a:t>                               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  1 </a:t>
            </a:r>
            <a:r>
              <a:rPr lang="ru-RU" dirty="0">
                <a:solidFill>
                  <a:schemeClr val="bg1"/>
                </a:solidFill>
              </a:rPr>
              <a:t>класс</a:t>
            </a:r>
          </a:p>
          <a:p>
            <a:r>
              <a:rPr lang="ru-RU" dirty="0">
                <a:solidFill>
                  <a:schemeClr val="bg1"/>
                </a:solidFill>
              </a:rPr>
              <a:t>Понятие «физическая культура» как занятия физическими упражнениями и спортом по укреплению здоровья, физическому развитию и физической подготовке. Связь физических упражнений с движениями животных и трудовыми действиями древних людей.</a:t>
            </a:r>
          </a:p>
          <a:p>
            <a:r>
              <a:rPr lang="ru-RU" dirty="0">
                <a:solidFill>
                  <a:schemeClr val="bg1"/>
                </a:solidFill>
              </a:rPr>
              <a:t>                              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   2 </a:t>
            </a:r>
            <a:r>
              <a:rPr lang="ru-RU" dirty="0">
                <a:solidFill>
                  <a:schemeClr val="bg1"/>
                </a:solidFill>
              </a:rPr>
              <a:t>класс</a:t>
            </a:r>
          </a:p>
          <a:p>
            <a:r>
              <a:rPr lang="ru-RU" dirty="0">
                <a:solidFill>
                  <a:schemeClr val="bg1"/>
                </a:solidFill>
              </a:rPr>
              <a:t>Из истории возникновения физических упражнений и первых соревнований. Зарождение Олимпийских игр древности.</a:t>
            </a:r>
          </a:p>
          <a:p>
            <a:r>
              <a:rPr lang="ru-RU" dirty="0">
                <a:solidFill>
                  <a:schemeClr val="bg1"/>
                </a:solidFill>
              </a:rPr>
              <a:t>                            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    3 </a:t>
            </a:r>
            <a:r>
              <a:rPr lang="ru-RU" dirty="0">
                <a:solidFill>
                  <a:schemeClr val="bg1"/>
                </a:solidFill>
              </a:rPr>
              <a:t>класс</a:t>
            </a:r>
          </a:p>
          <a:p>
            <a:r>
              <a:rPr lang="ru-RU" dirty="0">
                <a:solidFill>
                  <a:schemeClr val="bg1"/>
                </a:solidFill>
              </a:rPr>
              <a:t>Из истории развития физической культуры у древних народов, населявших территорию России. История появления современного спорта.</a:t>
            </a:r>
          </a:p>
          <a:p>
            <a:r>
              <a:rPr lang="ru-RU">
                <a:solidFill>
                  <a:schemeClr val="bg1"/>
                </a:solidFill>
              </a:rPr>
              <a:t>                                                            </a:t>
            </a:r>
            <a:r>
              <a:rPr lang="ru-RU" smtClean="0">
                <a:solidFill>
                  <a:schemeClr val="bg1"/>
                </a:solidFill>
              </a:rPr>
              <a:t>   4 </a:t>
            </a:r>
            <a:r>
              <a:rPr lang="ru-RU" dirty="0">
                <a:solidFill>
                  <a:schemeClr val="bg1"/>
                </a:solidFill>
              </a:rPr>
              <a:t>класс</a:t>
            </a:r>
          </a:p>
          <a:p>
            <a:r>
              <a:rPr lang="ru-RU" dirty="0">
                <a:solidFill>
                  <a:schemeClr val="bg1"/>
                </a:solidFill>
              </a:rPr>
              <a:t>Из истории развития физической культуры в России. Развитие национальных видов спорта в России</a:t>
            </a:r>
          </a:p>
        </p:txBody>
      </p:sp>
      <p:pic>
        <p:nvPicPr>
          <p:cNvPr id="13" name="Рисунок 12" descr="0_c6603_770ceee7_orig.png">
            <a:extLst>
              <a:ext uri="{FF2B5EF4-FFF2-40B4-BE49-F238E27FC236}">
                <a16:creationId xmlns:a16="http://schemas.microsoft.com/office/drawing/2014/main" xmlns="" id="{9CAF4604-FC0E-4290-90AB-49A02E0E869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9921" y="5172618"/>
            <a:ext cx="2600363" cy="166163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0317" y="243808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sz="2800" b="1" i="0" u="none" strike="noStrike" kern="1200" cap="none" spc="50" normalizeH="0" baseline="0" noProof="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ru-RU" sz="28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Способы самостоятельной деятельности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9"/>
            <a:ext cx="9144000" cy="5964444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190595" y="507914"/>
            <a:ext cx="8823366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Способы самостоятельной деятельности </a:t>
            </a:r>
            <a:endParaRPr lang="ru-RU" sz="1600" b="1" dirty="0" smtClean="0">
              <a:solidFill>
                <a:srgbClr val="000000"/>
              </a:solidFill>
            </a:endParaRPr>
          </a:p>
          <a:p>
            <a:pPr lvl="0" algn="ctr"/>
            <a:r>
              <a:rPr lang="ru-RU" sz="1600" b="1" dirty="0" smtClean="0">
                <a:solidFill>
                  <a:srgbClr val="000000"/>
                </a:solidFill>
              </a:rPr>
              <a:t>       </a:t>
            </a:r>
            <a:r>
              <a:rPr lang="ru-RU" sz="1600" b="1" dirty="0" smtClean="0">
                <a:solidFill>
                  <a:srgbClr val="C00000"/>
                </a:solidFill>
              </a:rPr>
              <a:t>1 класс                                                   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</a:rPr>
              <a:t>          </a:t>
            </a:r>
            <a:r>
              <a:rPr lang="ru-RU" sz="1600" b="1" dirty="0">
                <a:solidFill>
                  <a:srgbClr val="000000"/>
                </a:solidFill>
              </a:rPr>
              <a:t>Режим дня и правила его составления и соблюдения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     </a:t>
            </a:r>
            <a:r>
              <a:rPr lang="ru-RU" sz="1600" b="1" dirty="0" smtClean="0">
                <a:solidFill>
                  <a:srgbClr val="C00000"/>
                </a:solidFill>
              </a:rPr>
              <a:t>2 </a:t>
            </a:r>
            <a:r>
              <a:rPr lang="ru-RU" sz="1600" b="1" dirty="0">
                <a:solidFill>
                  <a:srgbClr val="C00000"/>
                </a:solidFill>
              </a:rPr>
              <a:t>класс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Физическое развитие и его измерение. Физические качества человека: сила, быстрота, выносливость, гибкость, координация и способы их измерения. Составление дневника наблюдений по физической культуре.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         </a:t>
            </a:r>
            <a:r>
              <a:rPr lang="ru-RU" sz="1600" b="1" dirty="0" smtClean="0">
                <a:solidFill>
                  <a:srgbClr val="C00000"/>
                </a:solidFill>
              </a:rPr>
              <a:t>3 </a:t>
            </a:r>
            <a:r>
              <a:rPr lang="ru-RU" sz="1600" b="1" dirty="0">
                <a:solidFill>
                  <a:srgbClr val="C00000"/>
                </a:solidFill>
              </a:rPr>
              <a:t>класс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Виды физических упражнений, используемых на уроках физической культуры: общеразвивающие, подготовительные, соревновательные, их отличительные признаки и предназначение. Способы измерения пульса на занятиях физической культурой (наложение руки под грудь). Дозировка нагрузки при развитии физических качеств на уроках физической культуры. Дозирование физических упражнений для комплексов физкультминутки и утренней зарядки. Составление графика занятий по развитию физических качеств на учебный год.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         </a:t>
            </a:r>
            <a:r>
              <a:rPr lang="ru-RU" sz="1600" b="1" dirty="0" smtClean="0">
                <a:solidFill>
                  <a:srgbClr val="0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4 класс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Физическая подготовка. Влияние занятий физической подготовкой на работу организма. Регулирование физической нагрузки по пульсу на самостоятельных занятиях физической подготовкой. Определение тяжести нагрузки на самостоятельных занятиях физической подготовкой по внешним признакам и самочувствию. Определение возрастных особенностей физического развития и физической подготовленности посредством регулярного наблюдения. Оказание первой помощи при травмах во время самостоятельных занятий физической культурой.</a:t>
            </a:r>
          </a:p>
          <a:p>
            <a:pPr lvl="0" algn="ctr"/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lvl="0" algn="ctr"/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2014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совершенствование.</a:t>
            </a:r>
            <a:endParaRPr lang="ru-RU" sz="2400" b="1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9"/>
            <a:ext cx="9144000" cy="5964444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lvl="0" algn="ctr"/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endParaRPr lang="ru-RU" sz="1600" b="1" dirty="0">
              <a:solidFill>
                <a:srgbClr val="000000"/>
              </a:solidFill>
            </a:endParaRP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Оздоровительная физическая </a:t>
            </a:r>
            <a:r>
              <a:rPr lang="ru-RU" sz="1600" b="1" dirty="0" smtClean="0">
                <a:solidFill>
                  <a:srgbClr val="000000"/>
                </a:solidFill>
              </a:rPr>
              <a:t>культура</a:t>
            </a:r>
          </a:p>
          <a:p>
            <a:pPr lvl="0" algn="ctr"/>
            <a:r>
              <a:rPr lang="ru-RU" sz="1600" b="1" dirty="0" smtClean="0">
                <a:solidFill>
                  <a:srgbClr val="000000"/>
                </a:solidFill>
              </a:rPr>
              <a:t>          1 класс</a:t>
            </a:r>
          </a:p>
          <a:p>
            <a:pPr lvl="0" algn="ctr"/>
            <a:r>
              <a:rPr lang="ru-RU" sz="1600" b="1" dirty="0" smtClean="0">
                <a:solidFill>
                  <a:srgbClr val="000000"/>
                </a:solidFill>
              </a:rPr>
              <a:t>Гигиена </a:t>
            </a:r>
            <a:r>
              <a:rPr lang="ru-RU" sz="1600" b="1" dirty="0">
                <a:solidFill>
                  <a:srgbClr val="000000"/>
                </a:solidFill>
              </a:rPr>
              <a:t>человека и требования к проведению гигиенических процедур. Осанка и комплексы упражнений для правильного её развития. Физические упражнения для физкультминуток и утренней зарядки.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         </a:t>
            </a:r>
            <a:r>
              <a:rPr lang="ru-RU" sz="1600" b="1" dirty="0" smtClean="0">
                <a:solidFill>
                  <a:srgbClr val="000000"/>
                </a:solidFill>
              </a:rPr>
              <a:t> </a:t>
            </a:r>
            <a:r>
              <a:rPr lang="ru-RU" sz="1600" b="1" dirty="0">
                <a:solidFill>
                  <a:srgbClr val="000000"/>
                </a:solidFill>
              </a:rPr>
              <a:t>2 класс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Закаливание организма обтиранием. Составление комплекса утренней зарядки и физкультминутки для занятий в домашних условиях.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           </a:t>
            </a:r>
            <a:r>
              <a:rPr lang="ru-RU" sz="1600" b="1" dirty="0" smtClean="0">
                <a:solidFill>
                  <a:srgbClr val="000000"/>
                </a:solidFill>
              </a:rPr>
              <a:t>3 </a:t>
            </a:r>
            <a:r>
              <a:rPr lang="ru-RU" sz="1600" b="1" dirty="0">
                <a:solidFill>
                  <a:srgbClr val="000000"/>
                </a:solidFill>
              </a:rPr>
              <a:t>класс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Закаливание организма при помощи обливания под душем. Упражнения дыхательной и зрительной гимнастики, их влияние на восстановление организма после умственной и физической нагрузки.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            </a:t>
            </a:r>
            <a:r>
              <a:rPr lang="ru-RU" sz="1600" b="1" dirty="0" smtClean="0">
                <a:solidFill>
                  <a:srgbClr val="000000"/>
                </a:solidFill>
              </a:rPr>
              <a:t>    </a:t>
            </a:r>
            <a:r>
              <a:rPr lang="ru-RU" sz="1600" b="1" dirty="0">
                <a:solidFill>
                  <a:srgbClr val="000000"/>
                </a:solidFill>
              </a:rPr>
              <a:t>4 класс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Оценка состояния осанки, упражнения для профилактики её нарушения (на расслабление мышц спины и профилактику сутулости). Упражнения для снижения массы тела за счёт упражнений с высокой активностью работы больших мышечных групп. Закаливающие процедуры: купание в естественных водоёмах, солнечные и воздушные процедуры.</a:t>
            </a:r>
          </a:p>
          <a:p>
            <a:pPr lvl="0" algn="ctr"/>
            <a:endParaRPr lang="ru-RU" sz="1600" b="1" dirty="0">
              <a:solidFill>
                <a:srgbClr val="0000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pic>
        <p:nvPicPr>
          <p:cNvPr id="6" name="Рисунок 5" descr="Banner-children-.png">
            <a:extLst>
              <a:ext uri="{FF2B5EF4-FFF2-40B4-BE49-F238E27FC236}">
                <a16:creationId xmlns:a16="http://schemas.microsoft.com/office/drawing/2014/main" xmlns="" id="{EF8978A9-C1CE-4100-98FD-AC500465DF1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t="14050" b="15703"/>
          <a:stretch>
            <a:fillRect/>
          </a:stretch>
        </p:blipFill>
        <p:spPr>
          <a:xfrm>
            <a:off x="2476870" y="5141376"/>
            <a:ext cx="3240349" cy="160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678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совершенствование.</a:t>
            </a:r>
            <a:endParaRPr lang="ru-RU" sz="2400" b="1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err="1" smtClean="0">
                <a:solidFill>
                  <a:srgbClr val="000000"/>
                </a:solidFill>
                <a:latin typeface="Arial Narrow"/>
              </a:rPr>
              <a:t>Спортивно-о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здоровительная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физическая культура</a:t>
            </a:r>
          </a:p>
          <a:p>
            <a:pPr lvl="0" algn="ctr"/>
            <a:r>
              <a:rPr lang="ru-RU" sz="1600" b="1" dirty="0">
                <a:solidFill>
                  <a:srgbClr val="C00000"/>
                </a:solidFill>
              </a:rPr>
              <a:t>1класс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</a:rPr>
              <a:t>Правила поведения на уроках физической культуры, подбора одежды для занятий в спортивном зале и на открытом воздухе.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Гимнастика с основами акробатики</a:t>
            </a:r>
            <a:r>
              <a:rPr lang="ru-RU" sz="1600" b="1" dirty="0">
                <a:solidFill>
                  <a:srgbClr val="000000"/>
                </a:solidFill>
              </a:rPr>
              <a:t>: Исходные положения в физических упражнениях: стойки, упоры, седы, положения лёжа. Строевые упражнения: построение и перестроение в одну и две шеренги, стоя на месте, повороты направо и налево, передвижение в колонне по одному с равномерной скоростью.</a:t>
            </a:r>
          </a:p>
          <a:p>
            <a:pPr lvl="0"/>
            <a:endParaRPr lang="ru-RU" sz="1600" b="1" dirty="0">
              <a:solidFill>
                <a:srgbClr val="000000"/>
              </a:solidFill>
            </a:endParaRP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Гимнастические упражнения: стилизованные способы передвижения ходьбой и бегом, упражнения с гимнастическим мячом и гимнастической скакалкой, стилизованные гимнастические прыжки.</a:t>
            </a:r>
          </a:p>
          <a:p>
            <a:pPr lvl="0"/>
            <a:endParaRPr lang="ru-RU" sz="1600" b="1" dirty="0">
              <a:solidFill>
                <a:srgbClr val="000000"/>
              </a:solidFill>
            </a:endParaRP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Акробатические упражнения: подъём туловища из положения лёжа на спине и животе, подъём ног из положения лёжа на животе, сгибание рук в положении упор лёжа, прыжки в группировке, толчком двумя ногами, прыжки в упоре на руки, толчком двумя ногами.</a:t>
            </a:r>
          </a:p>
          <a:p>
            <a:pPr lvl="0"/>
            <a:endParaRPr lang="ru-RU" sz="1600" b="1" dirty="0">
              <a:solidFill>
                <a:srgbClr val="000000"/>
              </a:solidFill>
            </a:endParaRP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Лыжная подготовка</a:t>
            </a:r>
            <a:r>
              <a:rPr lang="ru-RU" sz="1600" b="1" dirty="0">
                <a:solidFill>
                  <a:srgbClr val="000000"/>
                </a:solidFill>
              </a:rPr>
              <a:t>: Переноска лыж к месту занятия. Основная стойка лыжника. Передвижение на лыжах ступающим шагом (без палок). Передвижение на лыжах скользящим шагом (без палок).</a:t>
            </a:r>
          </a:p>
          <a:p>
            <a:pPr lvl="0"/>
            <a:endParaRPr lang="ru-RU" sz="1600" b="1" dirty="0">
              <a:solidFill>
                <a:srgbClr val="000000"/>
              </a:solidFill>
            </a:endParaRP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Лёгкая атлетика: </a:t>
            </a:r>
            <a:r>
              <a:rPr lang="ru-RU" sz="1600" b="1" dirty="0">
                <a:solidFill>
                  <a:srgbClr val="000000"/>
                </a:solidFill>
              </a:rPr>
              <a:t>Равномерная ходьба и равномерный бег. Прыжки в длину и высоту с места толчком двумя ногами, в высоту с прямого разбега.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Подвижные и спортивные игры: </a:t>
            </a:r>
            <a:r>
              <a:rPr lang="ru-RU" sz="1600" b="1" dirty="0">
                <a:solidFill>
                  <a:srgbClr val="000000"/>
                </a:solidFill>
              </a:rPr>
              <a:t>Считалки для самостоятельной организации подвижных игр.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26911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</a:t>
            </a:r>
            <a:endParaRPr kumimoji="0" lang="ru-RU" sz="24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ФГОС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Оздоровительная физическая культура</a:t>
            </a:r>
          </a:p>
          <a:p>
            <a:pPr lvl="0" algn="ctr"/>
            <a:r>
              <a:rPr lang="ru-RU" sz="1600" b="1" dirty="0">
                <a:solidFill>
                  <a:srgbClr val="C00000"/>
                </a:solidFill>
              </a:rPr>
              <a:t> 2 класс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Гимнастика с основами акробатики</a:t>
            </a:r>
            <a:r>
              <a:rPr lang="ru-RU" sz="1600" b="1" dirty="0">
                <a:solidFill>
                  <a:srgbClr val="000000"/>
                </a:solidFill>
              </a:rPr>
              <a:t>: Правила поведения на занятиях гимнастикой и акробатикой. Строевые команды в построении и перестроении в одну шеренгу и колонну по одному; при поворотах направо и налево, стоя на месте и в движении. Передвижение в колонне по одному с равномерной и изменяющейся скоростью движения.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Упражнения разминки перед выполнением гимнастических упражнений. Прыжки со скакалкой на двух ногах и поочерёдно на правой и левой ноге на месте. Упражнения с гимнастическим мячом: подбрасывание, перекаты и наклоны с мячом в руках. Танцевальный хороводный шаг, танец галоп.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Лыжная подготовка: </a:t>
            </a:r>
            <a:r>
              <a:rPr lang="ru-RU" sz="1600" b="1" dirty="0">
                <a:solidFill>
                  <a:srgbClr val="000000"/>
                </a:solidFill>
              </a:rPr>
              <a:t>Правила поведения на занятиях лыжной подготовкой. Упражнения на лыжах: передвижение </a:t>
            </a:r>
            <a:r>
              <a:rPr lang="ru-RU" sz="1600" b="1" dirty="0" err="1">
                <a:solidFill>
                  <a:srgbClr val="000000"/>
                </a:solidFill>
              </a:rPr>
              <a:t>двухшажным</a:t>
            </a:r>
            <a:r>
              <a:rPr lang="ru-RU" sz="1600" b="1" dirty="0">
                <a:solidFill>
                  <a:srgbClr val="000000"/>
                </a:solidFill>
              </a:rPr>
              <a:t> попеременным ходом, спуск с небольшого склона в основной стойке, торможение лыжными палками на учебной трассе и падением на бок во время спуска.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Лёгкая атлетика</a:t>
            </a:r>
            <a:r>
              <a:rPr lang="ru-RU" sz="1600" b="1" dirty="0">
                <a:solidFill>
                  <a:srgbClr val="000000"/>
                </a:solidFill>
              </a:rPr>
              <a:t>: Правила поведения на занятиях лёгкой атлетикой. Броски малого мяча в неподвижную мишень разными способами из положения стоя, сидя и лёжа. Разнообразные сложно-координированные прыжки толчком одной ногой и двумя ногами с места, в движении в разных направлениях, с разной амплитудой и траекторией полёта. Прыжок в высоту с прямого разбега. Ходьба по гимнастической скамейке с изменением скорости и направления движения. Беговые сложно-координационные упражнения: ускорения из разных исходных положений, змейкой, по кругу, </a:t>
            </a:r>
            <a:r>
              <a:rPr lang="ru-RU" sz="1600" b="1" dirty="0" err="1">
                <a:solidFill>
                  <a:srgbClr val="000000"/>
                </a:solidFill>
              </a:rPr>
              <a:t>обеганием</a:t>
            </a:r>
            <a:r>
              <a:rPr lang="ru-RU" sz="1600" b="1" dirty="0">
                <a:solidFill>
                  <a:srgbClr val="000000"/>
                </a:solidFill>
              </a:rPr>
              <a:t> предметов, с преодолением небольших препятствий.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Подвижные игры: </a:t>
            </a:r>
            <a:r>
              <a:rPr lang="ru-RU" sz="1600" b="1" dirty="0">
                <a:solidFill>
                  <a:srgbClr val="000000"/>
                </a:solidFill>
              </a:rPr>
              <a:t>Подвижные игры с техническими приёмами спортивных игр (баскетбол, футбол).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52936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</a:t>
            </a:r>
            <a:endParaRPr kumimoji="0" lang="ru-RU" sz="24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429065"/>
            <a:ext cx="8823366" cy="7509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 3 класс</a:t>
            </a:r>
          </a:p>
          <a:p>
            <a:pPr lvl="0"/>
            <a:r>
              <a:rPr lang="ru-RU" sz="1600" b="1" i="1" dirty="0">
                <a:solidFill>
                  <a:srgbClr val="FF0000"/>
                </a:solidFill>
              </a:rPr>
              <a:t>Гимнастика с основами акробатики</a:t>
            </a:r>
            <a:r>
              <a:rPr lang="ru-RU" sz="1600" b="1" dirty="0">
                <a:solidFill>
                  <a:srgbClr val="000000"/>
                </a:solidFill>
              </a:rPr>
              <a:t>: Строевые упражнения в движении </a:t>
            </a:r>
            <a:r>
              <a:rPr lang="ru-RU" sz="1600" b="1" dirty="0" err="1">
                <a:solidFill>
                  <a:srgbClr val="000000"/>
                </a:solidFill>
              </a:rPr>
              <a:t>противоходом</a:t>
            </a:r>
            <a:r>
              <a:rPr lang="ru-RU" sz="1600" b="1" dirty="0">
                <a:solidFill>
                  <a:srgbClr val="000000"/>
                </a:solidFill>
              </a:rPr>
              <a:t>, </a:t>
            </a:r>
            <a:r>
              <a:rPr lang="ru-RU" sz="1600" b="1" dirty="0" smtClean="0">
                <a:solidFill>
                  <a:srgbClr val="000000"/>
                </a:solidFill>
              </a:rPr>
              <a:t>перестроения </a:t>
            </a:r>
            <a:r>
              <a:rPr lang="ru-RU" sz="1600" b="1" dirty="0">
                <a:solidFill>
                  <a:srgbClr val="000000"/>
                </a:solidFill>
              </a:rPr>
              <a:t>из колонны по одному в колонну по три, стоя на месте и в движении. Упражнения в лазании по канату в три приёма. Упражнения на гимнастической скамейке в передвижении стилизованными способами ходьбы: вперёд, назад, с высоким подниманием колен и изменением положения рук, приставным шагом правым и левым боком. Упражнения в передвижении по гимнастической стенке: ходьба приставным шагом правым и левым боком по нижней жерди, лазанье разноимённым способом. Прыжки через скакалку с изменяющейся скоростью вращения на двух ногах и поочерёдно на правой и левой ноге, прыжки через скакалку назад с равномерной скоростью.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</a:rPr>
              <a:t>Ритмическая гимнастика: стилизованные наклоны и повороты туловища с изменением положения рук, стилизованные шаги на месте в сочетании с движением рук, ног и туловища. Упражнения в танцах галоп и полька.</a:t>
            </a:r>
          </a:p>
          <a:p>
            <a:pPr lvl="0"/>
            <a:r>
              <a:rPr lang="ru-RU" sz="1600" b="1" i="1" dirty="0">
                <a:solidFill>
                  <a:srgbClr val="FF0000"/>
                </a:solidFill>
              </a:rPr>
              <a:t>Лёгкая атлетика: </a:t>
            </a:r>
            <a:r>
              <a:rPr lang="ru-RU" sz="1600" b="1" dirty="0">
                <a:solidFill>
                  <a:srgbClr val="000000"/>
                </a:solidFill>
              </a:rPr>
              <a:t>Прыжок в длину с разбега, способом согнув ноги. Броски набивного мяча из-за головы в положении сидя и стоя на месте. Беговые упражнения скоростной и координационной направленности: челночный бег, бег с преодолением препятствий, с ускорением и торможением, максимальной скоростью на дистанции 30 м.</a:t>
            </a:r>
          </a:p>
          <a:p>
            <a:pPr lvl="0"/>
            <a:r>
              <a:rPr lang="ru-RU" sz="1600" b="1" i="1" dirty="0">
                <a:solidFill>
                  <a:srgbClr val="FF0000"/>
                </a:solidFill>
              </a:rPr>
              <a:t>Лыжная подготовка:</a:t>
            </a:r>
            <a:r>
              <a:rPr lang="ru-RU" sz="1600" b="1" i="1" dirty="0">
                <a:solidFill>
                  <a:srgbClr val="000000"/>
                </a:solidFill>
              </a:rPr>
              <a:t> </a:t>
            </a:r>
            <a:r>
              <a:rPr lang="ru-RU" sz="1600" b="1" dirty="0">
                <a:solidFill>
                  <a:srgbClr val="000000"/>
                </a:solidFill>
              </a:rPr>
              <a:t>Передвижение одновременным </a:t>
            </a:r>
            <a:r>
              <a:rPr lang="ru-RU" sz="1600" b="1" dirty="0" err="1">
                <a:solidFill>
                  <a:srgbClr val="000000"/>
                </a:solidFill>
              </a:rPr>
              <a:t>двухшажным</a:t>
            </a:r>
            <a:r>
              <a:rPr lang="ru-RU" sz="1600" b="1" dirty="0">
                <a:solidFill>
                  <a:srgbClr val="000000"/>
                </a:solidFill>
              </a:rPr>
              <a:t> ходом. Упражнения в поворотах на лыжах переступанием стоя на месте и в движении. Торможение плугом</a:t>
            </a:r>
            <a:r>
              <a:rPr lang="ru-RU" sz="1600" b="1" dirty="0" smtClean="0">
                <a:solidFill>
                  <a:srgbClr val="000000"/>
                </a:solidFill>
              </a:rPr>
              <a:t>.</a:t>
            </a:r>
            <a:r>
              <a:rPr lang="ru-RU" sz="1600" b="1" i="1" dirty="0" smtClean="0">
                <a:solidFill>
                  <a:srgbClr val="FF0000"/>
                </a:solidFill>
              </a:rPr>
              <a:t> </a:t>
            </a:r>
          </a:p>
          <a:p>
            <a:pPr lvl="0"/>
            <a:r>
              <a:rPr lang="ru-RU" sz="1600" b="1" i="1" dirty="0" smtClean="0">
                <a:solidFill>
                  <a:srgbClr val="FF0000"/>
                </a:solidFill>
              </a:rPr>
              <a:t>Плавательная подготовка:</a:t>
            </a:r>
            <a:r>
              <a:rPr lang="ru-RU" sz="1600" b="1" i="1" dirty="0" smtClean="0">
                <a:solidFill>
                  <a:srgbClr val="000000"/>
                </a:solidFill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</a:rPr>
              <a:t>Правила поведения в бассейне. Виды плавания. Передвижение по дну, погружение в воду  и всплытие</a:t>
            </a:r>
            <a:r>
              <a:rPr lang="en-US" sz="1600" b="1" dirty="0" smtClean="0">
                <a:solidFill>
                  <a:srgbClr val="000000"/>
                </a:solidFill>
              </a:rPr>
              <a:t>; </a:t>
            </a:r>
            <a:r>
              <a:rPr lang="ru-RU" sz="1600" b="1" dirty="0" smtClean="0">
                <a:solidFill>
                  <a:srgbClr val="000000"/>
                </a:solidFill>
              </a:rPr>
              <a:t>скольжение на воде. Упр. в плавании кролем на груди.</a:t>
            </a:r>
            <a:endParaRPr lang="ru-RU" sz="1600" b="1" dirty="0">
              <a:solidFill>
                <a:srgbClr val="000000"/>
              </a:solidFill>
            </a:endParaRPr>
          </a:p>
          <a:p>
            <a:pPr lvl="0"/>
            <a:r>
              <a:rPr lang="ru-RU" sz="1600" b="1" i="1" dirty="0">
                <a:solidFill>
                  <a:srgbClr val="FF0000"/>
                </a:solidFill>
              </a:rPr>
              <a:t>Подвижные и спортивные игры</a:t>
            </a:r>
            <a:r>
              <a:rPr lang="ru-RU" sz="1600" b="1" dirty="0">
                <a:solidFill>
                  <a:srgbClr val="FF0000"/>
                </a:solidFill>
              </a:rPr>
              <a:t>: </a:t>
            </a:r>
            <a:r>
              <a:rPr lang="ru-RU" sz="1600" b="1" dirty="0" smtClean="0">
                <a:solidFill>
                  <a:srgbClr val="000000"/>
                </a:solidFill>
              </a:rPr>
              <a:t>П</a:t>
            </a:r>
            <a:r>
              <a:rPr lang="en-US" sz="1600" b="1" dirty="0" smtClean="0">
                <a:solidFill>
                  <a:srgbClr val="000000"/>
                </a:solidFill>
              </a:rPr>
              <a:t>/</a:t>
            </a:r>
            <a:r>
              <a:rPr lang="ru-RU" sz="1600" b="1" dirty="0" smtClean="0">
                <a:solidFill>
                  <a:srgbClr val="000000"/>
                </a:solidFill>
              </a:rPr>
              <a:t>игры </a:t>
            </a:r>
            <a:r>
              <a:rPr lang="ru-RU" sz="1600" b="1" dirty="0">
                <a:solidFill>
                  <a:srgbClr val="000000"/>
                </a:solidFill>
              </a:rPr>
              <a:t>на точность движений с приёмами спортивных игр и лыжной подготовки. Баскетбол: ведение баскетбольного мяча, ловля и передача баскетбольного мяча. Волейбол: прямая нижняя подача, приём и передача мяча снизу двумя руками на месте и в движении. Футбол: ведение футбольного мяча, удар по неподвижному футбольному мячу.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210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79326"/>
            <a:ext cx="8823366" cy="528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Физическое совершенствование</a:t>
            </a:r>
            <a:r>
              <a:rPr kumimoji="0" lang="ru-RU" sz="2400" b="1" i="0" u="none" strike="noStrike" kern="1200" cap="none" spc="50" normalizeH="0" baseline="0" noProof="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kumimoji="0" lang="ru-RU" sz="24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banner-folder-frame-glossy-picture-92881.png">
            <a:extLst>
              <a:ext uri="{FF2B5EF4-FFF2-40B4-BE49-F238E27FC236}">
                <a16:creationId xmlns:a16="http://schemas.microsoft.com/office/drawing/2014/main" xmlns="" id="{8699AAD1-2AE4-42E1-808C-4CBB64CC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59037"/>
          <a:stretch>
            <a:fillRect/>
          </a:stretch>
        </p:blipFill>
        <p:spPr>
          <a:xfrm>
            <a:off x="30278" y="511408"/>
            <a:ext cx="9144000" cy="6346591"/>
          </a:xfrm>
          <a:prstGeom prst="rect">
            <a:avLst/>
          </a:prstGeom>
        </p:spPr>
      </p:pic>
      <p:pic>
        <p:nvPicPr>
          <p:cNvPr id="15" name="Рисунок 14" descr="vertical-banner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900" y="-357214"/>
            <a:ext cx="969822" cy="285205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4525A93-1AA2-4B0C-BFDA-2B82C884CF6B}"/>
              </a:ext>
            </a:extLst>
          </p:cNvPr>
          <p:cNvSpPr/>
          <p:nvPr/>
        </p:nvSpPr>
        <p:spPr>
          <a:xfrm>
            <a:off x="210198" y="729856"/>
            <a:ext cx="882336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Обновленный ФГОС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 4 класс</a:t>
            </a:r>
          </a:p>
          <a:p>
            <a:pPr lvl="0"/>
            <a:r>
              <a:rPr lang="ru-RU" sz="1600" b="1" dirty="0">
                <a:solidFill>
                  <a:srgbClr val="FF0000"/>
                </a:solidFill>
              </a:rPr>
              <a:t>Гимнастика с основами акробатики</a:t>
            </a:r>
            <a:r>
              <a:rPr lang="ru-RU" sz="1600" b="1" dirty="0">
                <a:solidFill>
                  <a:srgbClr val="000000"/>
                </a:solidFill>
              </a:rPr>
              <a:t>: Предупреждение травматизма при выполнении гимнастических и акробатических упражнений. Акробатические комбинации из хорошо освоенных упражнений. Опорный прыжок через гимнастического козла с разбега способом </a:t>
            </a:r>
            <a:r>
              <a:rPr lang="ru-RU" sz="1600" b="1" dirty="0" err="1">
                <a:solidFill>
                  <a:srgbClr val="000000"/>
                </a:solidFill>
              </a:rPr>
              <a:t>напрыгивания</a:t>
            </a:r>
            <a:r>
              <a:rPr lang="ru-RU" sz="1600" b="1" dirty="0">
                <a:solidFill>
                  <a:srgbClr val="000000"/>
                </a:solidFill>
              </a:rPr>
              <a:t>. Упражнения на низкой гимнастической перекладине: висы и упоры, подъём переворотом. Упражнения в танце «Летка-</a:t>
            </a:r>
            <a:r>
              <a:rPr lang="ru-RU" sz="1600" b="1" dirty="0" err="1">
                <a:solidFill>
                  <a:srgbClr val="000000"/>
                </a:solidFill>
              </a:rPr>
              <a:t>енка</a:t>
            </a:r>
            <a:r>
              <a:rPr lang="ru-RU" sz="1600" b="1" dirty="0">
                <a:solidFill>
                  <a:srgbClr val="000000"/>
                </a:solidFill>
              </a:rPr>
              <a:t>».</a:t>
            </a:r>
          </a:p>
          <a:p>
            <a:pPr lvl="0"/>
            <a:r>
              <a:rPr lang="ru-RU" sz="1600" b="1" dirty="0">
                <a:solidFill>
                  <a:srgbClr val="FF0000"/>
                </a:solidFill>
              </a:rPr>
              <a:t>Лёгкая атлетика: </a:t>
            </a:r>
            <a:r>
              <a:rPr lang="ru-RU" sz="1600" b="1" dirty="0">
                <a:solidFill>
                  <a:srgbClr val="000000"/>
                </a:solidFill>
              </a:rPr>
              <a:t>Предупреждение травматизма во время выполнения легкоатлетических упражнений. Прыжок в высоту с разбега перешагиванием. Технические действия при беге по легкоатлетической дистанции: низкий старт, стартовое ускорение, финиширование. Метание малого мяча на дальность стоя на месте.</a:t>
            </a:r>
          </a:p>
          <a:p>
            <a:pPr lvl="0"/>
            <a:r>
              <a:rPr lang="ru-RU" sz="1600" b="1" dirty="0">
                <a:solidFill>
                  <a:srgbClr val="FF0000"/>
                </a:solidFill>
              </a:rPr>
              <a:t>Лыжная подготовка: </a:t>
            </a:r>
            <a:r>
              <a:rPr lang="ru-RU" sz="1600" b="1" dirty="0">
                <a:solidFill>
                  <a:srgbClr val="000000"/>
                </a:solidFill>
              </a:rPr>
              <a:t>Предупреждение травматизма во время занятий лыжной подготовкой. Упражнения в передвижении на лыжах одновременным одношажным ходом.</a:t>
            </a:r>
          </a:p>
          <a:p>
            <a:pPr lvl="0"/>
            <a:r>
              <a:rPr lang="ru-RU" sz="1600" b="1" dirty="0">
                <a:solidFill>
                  <a:srgbClr val="FF0000"/>
                </a:solidFill>
              </a:rPr>
              <a:t>Плавательная подготовка</a:t>
            </a:r>
            <a:r>
              <a:rPr lang="ru-RU" sz="1600" b="1" dirty="0">
                <a:solidFill>
                  <a:srgbClr val="000000"/>
                </a:solidFill>
              </a:rPr>
              <a:t>: Предупреждение травматизма во время занятий плавательной подготовкой. Упражнения в плавании кролем на груди, ознакомительные упражнения в плавании кролем на спине.</a:t>
            </a:r>
          </a:p>
          <a:p>
            <a:pPr lvl="0"/>
            <a:r>
              <a:rPr lang="ru-RU" sz="1600" b="1" dirty="0">
                <a:solidFill>
                  <a:srgbClr val="FF0000"/>
                </a:solidFill>
              </a:rPr>
              <a:t>Подвижные и спортивные игры</a:t>
            </a:r>
            <a:r>
              <a:rPr lang="ru-RU" sz="1600" b="1" dirty="0">
                <a:solidFill>
                  <a:srgbClr val="000000"/>
                </a:solidFill>
              </a:rPr>
              <a:t>: Предупреждение травматизма на занятиях подвижными играми. Подвижные игры общефизической подготовки. Волейбол: нижняя боковая подача, приём и передача мяча сверху, выполнение освоенных технических действий в условиях игровой деятельности. Баскетбол: бросок мяча двумя руками от груди с места, выполнение освоенных технических действий в условиях игровой деятельности. Футбол: остановки катящегося мяча внутренней стороной стопы, выполнение освоенных технических действий в условиях игровой деятельности.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835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2405</TotalTime>
  <Words>2154</Words>
  <Application>Microsoft Office PowerPoint</Application>
  <PresentationFormat>Экран (4:3)</PresentationFormat>
  <Paragraphs>164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Горизонт</vt:lpstr>
      <vt:lpstr> 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777</cp:lastModifiedBy>
  <cp:revision>261</cp:revision>
  <dcterms:created xsi:type="dcterms:W3CDTF">2014-10-08T06:06:36Z</dcterms:created>
  <dcterms:modified xsi:type="dcterms:W3CDTF">2023-08-27T19:58:02Z</dcterms:modified>
</cp:coreProperties>
</file>